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606">
          <p15:clr>
            <a:srgbClr val="A4A3A4"/>
          </p15:clr>
        </p15:guide>
        <p15:guide id="2" pos="10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E4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20" d="100"/>
          <a:sy n="20" d="100"/>
        </p:scale>
        <p:origin x="-610" y="-58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CAD93-9FE8-40AA-89BD-5514981666EC}" type="datetimeFigureOut">
              <a:rPr lang="pt-BR"/>
              <a:pPr>
                <a:defRPr/>
              </a:pPr>
              <a:t>10/08/2018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9412D-E0C2-4720-99CB-DE9D557282A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10623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A0808-80FA-4EDA-81AC-56FD652300EF}" type="datetimeFigureOut">
              <a:rPr lang="pt-BR"/>
              <a:pPr>
                <a:defRPr/>
              </a:pPr>
              <a:t>10/08/2018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E0A63-FECC-44A0-AE90-69E6FC27D8F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64285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2C014-7E77-4FDD-9785-79713F9CCC9B}" type="datetimeFigureOut">
              <a:rPr lang="pt-BR"/>
              <a:pPr>
                <a:defRPr/>
              </a:pPr>
              <a:t>10/08/2018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2B211-AD2A-4349-9799-9DE9A6E2054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82532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6598B-7B77-40D6-932C-1659B239E161}" type="datetimeFigureOut">
              <a:rPr lang="pt-BR"/>
              <a:pPr>
                <a:defRPr/>
              </a:pPr>
              <a:t>10/08/2018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E32A7-29DD-4B7D-B1FD-C87A64DF852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43988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00FE7-C4F1-4489-BEE8-E2DC6FD786BD}" type="datetimeFigureOut">
              <a:rPr lang="pt-BR"/>
              <a:pPr>
                <a:defRPr/>
              </a:pPr>
              <a:t>10/08/2018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5C347-07A3-44B6-9CE6-03A85195470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21285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A1082-5DAD-4EA4-8553-431D599B970F}" type="datetimeFigureOut">
              <a:rPr lang="pt-BR"/>
              <a:pPr>
                <a:defRPr/>
              </a:pPr>
              <a:t>10/08/2018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0F5E9-C898-4E0D-AACB-1A641CE3302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71798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C97DC-2080-4D14-B86F-7ACF6954E0D4}" type="datetimeFigureOut">
              <a:rPr lang="pt-BR"/>
              <a:pPr>
                <a:defRPr/>
              </a:pPr>
              <a:t>10/08/2018</a:t>
            </a:fld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9CCDB-EC9D-4972-8F7B-BB2D3A1C537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76180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91B6E-E800-48EE-8761-5CFE59B60719}" type="datetimeFigureOut">
              <a:rPr lang="pt-BR"/>
              <a:pPr>
                <a:defRPr/>
              </a:pPr>
              <a:t>10/08/2018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92ACF-605E-4880-9719-6E08C032638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92576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7953D-333B-49DF-BF38-2D3DA6334099}" type="datetimeFigureOut">
              <a:rPr lang="pt-BR"/>
              <a:pPr>
                <a:defRPr/>
              </a:pPr>
              <a:t>10/08/2018</a:t>
            </a:fld>
            <a:endParaRPr lang="pt-B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B7D28-86FC-4C88-B05E-B5A81BB8BD7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12944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FEC30-A63B-4259-B085-DF49183B9F75}" type="datetimeFigureOut">
              <a:rPr lang="pt-BR"/>
              <a:pPr>
                <a:defRPr/>
              </a:pPr>
              <a:t>10/08/2018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764E5-AACA-43A0-B1D9-6FC882BD82D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78995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rtlCol="0">
            <a:normAutofit/>
          </a:bodyPr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1D55B-3291-4456-800D-C2C648E723B7}" type="datetimeFigureOut">
              <a:rPr lang="pt-BR"/>
              <a:pPr>
                <a:defRPr/>
              </a:pPr>
              <a:t>10/08/2018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E69A9-3269-4A47-A8F2-2CBEFE3A169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10855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227263" y="2300288"/>
            <a:ext cx="27944762" cy="835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título mestre</a:t>
            </a:r>
            <a:endParaRPr lang="en-US" altLang="pt-B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27263" y="11499850"/>
            <a:ext cx="27944762" cy="2741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Editar estilos de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  <a:endParaRPr lang="en-US" altLang="pt-B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4252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0CAC924-1DC6-4FA8-88B3-4E3B131CA71B}" type="datetimeFigureOut">
              <a:rPr lang="pt-BR"/>
              <a:pPr>
                <a:defRPr/>
              </a:pPr>
              <a:t>10/08/2018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4252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4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C33BD52-213C-431E-B760-76DB0DDBA37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85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32385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2pPr>
      <a:lvl3pPr algn="l" defTabSz="32385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3pPr>
      <a:lvl4pPr algn="l" defTabSz="32385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4pPr>
      <a:lvl5pPr algn="l" defTabSz="32385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3238500" rtl="0" fontAlgn="base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3238500" rtl="0" fontAlgn="base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3238500" rtl="0" fontAlgn="base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3238500" rtl="0" fontAlgn="base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809625" indent="-809625" algn="l" defTabSz="3238500" rtl="0" eaLnBrk="0" fontAlgn="base" hangingPunct="0">
        <a:lnSpc>
          <a:spcPct val="90000"/>
        </a:lnSpc>
        <a:spcBef>
          <a:spcPts val="3538"/>
        </a:spcBef>
        <a:spcAft>
          <a:spcPct val="0"/>
        </a:spcAft>
        <a:buFont typeface="Arial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428875" indent="-809625" algn="l" defTabSz="3238500" rtl="0" eaLnBrk="0" fontAlgn="base" hangingPunct="0">
        <a:lnSpc>
          <a:spcPct val="90000"/>
        </a:lnSpc>
        <a:spcBef>
          <a:spcPts val="1775"/>
        </a:spcBef>
        <a:spcAft>
          <a:spcPct val="0"/>
        </a:spcAft>
        <a:buFont typeface="Arial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049713" indent="-809625" algn="l" defTabSz="3238500" rtl="0" eaLnBrk="0" fontAlgn="base" hangingPunct="0">
        <a:lnSpc>
          <a:spcPct val="90000"/>
        </a:lnSpc>
        <a:spcBef>
          <a:spcPts val="1775"/>
        </a:spcBef>
        <a:spcAft>
          <a:spcPct val="0"/>
        </a:spcAft>
        <a:buFont typeface="Arial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3pPr>
      <a:lvl4pPr marL="5668963" indent="-809625" algn="l" defTabSz="3238500" rtl="0" eaLnBrk="0" fontAlgn="base" hangingPunct="0">
        <a:lnSpc>
          <a:spcPct val="90000"/>
        </a:lnSpc>
        <a:spcBef>
          <a:spcPts val="1775"/>
        </a:spcBef>
        <a:spcAft>
          <a:spcPct val="0"/>
        </a:spcAft>
        <a:buFont typeface="Arial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7288213" indent="-809625" algn="l" defTabSz="3238500" rtl="0" eaLnBrk="0" fontAlgn="base" hangingPunct="0">
        <a:lnSpc>
          <a:spcPct val="90000"/>
        </a:lnSpc>
        <a:spcBef>
          <a:spcPts val="1775"/>
        </a:spcBef>
        <a:spcAft>
          <a:spcPct val="0"/>
        </a:spcAft>
        <a:buFont typeface="Arial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tângulo com Canto Diagonal Aparado 41"/>
          <p:cNvSpPr/>
          <p:nvPr/>
        </p:nvSpPr>
        <p:spPr>
          <a:xfrm>
            <a:off x="853281" y="15418881"/>
            <a:ext cx="14462919" cy="1876711"/>
          </a:xfrm>
          <a:prstGeom prst="snip2DiagRect">
            <a:avLst/>
          </a:prstGeom>
          <a:solidFill>
            <a:srgbClr val="0CE4DF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056" name="Imagem 8" descr="brasi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9434" y="8174349"/>
            <a:ext cx="2561484" cy="179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-315310" y="15592424"/>
            <a:ext cx="9401175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INTRODUÇÃO</a:t>
            </a:r>
          </a:p>
        </p:txBody>
      </p:sp>
      <p:grpSp>
        <p:nvGrpSpPr>
          <p:cNvPr id="21" name="Agrupar 20"/>
          <p:cNvGrpSpPr/>
          <p:nvPr/>
        </p:nvGrpSpPr>
        <p:grpSpPr>
          <a:xfrm>
            <a:off x="552177" y="29625107"/>
            <a:ext cx="14764023" cy="1876711"/>
            <a:chOff x="552177" y="29625107"/>
            <a:chExt cx="14462919" cy="1876711"/>
          </a:xfrm>
        </p:grpSpPr>
        <p:sp>
          <p:nvSpPr>
            <p:cNvPr id="44" name="Retângulo com Canto Diagonal Aparado 43"/>
            <p:cNvSpPr/>
            <p:nvPr/>
          </p:nvSpPr>
          <p:spPr>
            <a:xfrm>
              <a:off x="552177" y="29625107"/>
              <a:ext cx="14462919" cy="1876711"/>
            </a:xfrm>
            <a:prstGeom prst="snip2DiagRect">
              <a:avLst/>
            </a:prstGeom>
            <a:solidFill>
              <a:srgbClr val="0CE4DF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CaixaDeTexto 13"/>
            <p:cNvSpPr txBox="1"/>
            <p:nvPr/>
          </p:nvSpPr>
          <p:spPr>
            <a:xfrm>
              <a:off x="853281" y="29901474"/>
              <a:ext cx="12853987" cy="13239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8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MATERIAIS &amp; MÉTODOS</a:t>
              </a:r>
            </a:p>
          </p:txBody>
        </p:sp>
      </p:grpSp>
      <p:grpSp>
        <p:nvGrpSpPr>
          <p:cNvPr id="17" name="Agrupar 16"/>
          <p:cNvGrpSpPr/>
          <p:nvPr/>
        </p:nvGrpSpPr>
        <p:grpSpPr>
          <a:xfrm>
            <a:off x="16642081" y="13852420"/>
            <a:ext cx="15175722" cy="1876711"/>
            <a:chOff x="17048463" y="13852420"/>
            <a:chExt cx="14462919" cy="1876711"/>
          </a:xfrm>
        </p:grpSpPr>
        <p:sp>
          <p:nvSpPr>
            <p:cNvPr id="46" name="Retângulo com Canto Diagonal Aparado 45"/>
            <p:cNvSpPr/>
            <p:nvPr/>
          </p:nvSpPr>
          <p:spPr>
            <a:xfrm>
              <a:off x="17048463" y="13852420"/>
              <a:ext cx="14462919" cy="1876711"/>
            </a:xfrm>
            <a:prstGeom prst="snip2DiagRect">
              <a:avLst/>
            </a:prstGeom>
            <a:solidFill>
              <a:srgbClr val="0CE4DF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17354883" y="14087865"/>
              <a:ext cx="13850077" cy="13239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8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RESULTADOS &amp; DISCUSSÃO</a:t>
              </a:r>
            </a:p>
          </p:txBody>
        </p:sp>
      </p:grpSp>
      <p:grpSp>
        <p:nvGrpSpPr>
          <p:cNvPr id="22" name="Agrupar 21"/>
          <p:cNvGrpSpPr/>
          <p:nvPr/>
        </p:nvGrpSpPr>
        <p:grpSpPr>
          <a:xfrm>
            <a:off x="16642081" y="35464386"/>
            <a:ext cx="15175721" cy="1876711"/>
            <a:chOff x="17354883" y="35464386"/>
            <a:chExt cx="14462919" cy="1876711"/>
          </a:xfrm>
        </p:grpSpPr>
        <p:sp>
          <p:nvSpPr>
            <p:cNvPr id="43" name="Retângulo com Canto Diagonal Aparado 42"/>
            <p:cNvSpPr/>
            <p:nvPr/>
          </p:nvSpPr>
          <p:spPr>
            <a:xfrm>
              <a:off x="17354883" y="35464386"/>
              <a:ext cx="14462919" cy="1876711"/>
            </a:xfrm>
            <a:prstGeom prst="snip2DiagRect">
              <a:avLst/>
            </a:prstGeom>
            <a:solidFill>
              <a:srgbClr val="0CE4DF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CaixaDeTexto 18"/>
            <p:cNvSpPr txBox="1"/>
            <p:nvPr/>
          </p:nvSpPr>
          <p:spPr>
            <a:xfrm>
              <a:off x="17820494" y="35677928"/>
              <a:ext cx="9401175" cy="13239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8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REFERÊNCIAS</a:t>
              </a:r>
            </a:p>
          </p:txBody>
        </p:sp>
      </p:grpSp>
      <p:sp>
        <p:nvSpPr>
          <p:cNvPr id="2063" name="Text Box 659"/>
          <p:cNvSpPr txBox="1">
            <a:spLocks noChangeArrowheads="1"/>
          </p:cNvSpPr>
          <p:nvPr/>
        </p:nvSpPr>
        <p:spPr bwMode="auto">
          <a:xfrm>
            <a:off x="3987444" y="12387633"/>
            <a:ext cx="2472602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pt-BR" alt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1- </a:t>
            </a:r>
            <a:r>
              <a:rPr lang="pt-BR" alt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Curso /PPG </a:t>
            </a:r>
            <a:r>
              <a:rPr lang="pt-BR" alt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t-BR" altLang="pt-BR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e-mail </a:t>
            </a:r>
            <a:r>
              <a:rPr lang="pt-BR" altLang="pt-BR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en-US" altLang="pt-BR" sz="3200" b="1" dirty="0" smtClean="0">
                <a:latin typeface="Arial" charset="0"/>
              </a:rPr>
              <a:t>INSTITUÇÃO</a:t>
            </a:r>
            <a:endParaRPr lang="pt-BR" altLang="pt-BR" sz="3200" b="1" dirty="0">
              <a:latin typeface="Arial" charset="0"/>
            </a:endParaRPr>
          </a:p>
        </p:txBody>
      </p:sp>
      <p:grpSp>
        <p:nvGrpSpPr>
          <p:cNvPr id="16" name="Agrupar 15"/>
          <p:cNvGrpSpPr/>
          <p:nvPr/>
        </p:nvGrpSpPr>
        <p:grpSpPr>
          <a:xfrm>
            <a:off x="3268284" y="8271125"/>
            <a:ext cx="25445184" cy="3019351"/>
            <a:chOff x="3268284" y="8271125"/>
            <a:chExt cx="25445184" cy="3019351"/>
          </a:xfrm>
        </p:grpSpPr>
        <p:sp>
          <p:nvSpPr>
            <p:cNvPr id="13" name="Retângulo com Canto Diagonal Aparado 12"/>
            <p:cNvSpPr/>
            <p:nvPr/>
          </p:nvSpPr>
          <p:spPr>
            <a:xfrm>
              <a:off x="3987444" y="8271125"/>
              <a:ext cx="24726024" cy="3019351"/>
            </a:xfrm>
            <a:prstGeom prst="snip2DiagRect">
              <a:avLst/>
            </a:prstGeom>
            <a:solidFill>
              <a:srgbClr val="0CE4DF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Text Box 265"/>
            <p:cNvSpPr txBox="1">
              <a:spLocks noChangeArrowheads="1"/>
            </p:cNvSpPr>
            <p:nvPr/>
          </p:nvSpPr>
          <p:spPr bwMode="auto">
            <a:xfrm>
              <a:off x="3268284" y="9119082"/>
              <a:ext cx="24719464" cy="13234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ts val="6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ts val="6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ts val="6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ts val="6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pt-BR" sz="8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TÍTULO</a:t>
              </a:r>
              <a:endParaRPr lang="pt-BR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065" name="Text Box 266"/>
          <p:cNvSpPr txBox="1">
            <a:spLocks noChangeArrowheads="1"/>
          </p:cNvSpPr>
          <p:nvPr/>
        </p:nvSpPr>
        <p:spPr bwMode="auto">
          <a:xfrm>
            <a:off x="3987445" y="11445632"/>
            <a:ext cx="2462401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pt-BR" sz="4400" b="1" u="sng" dirty="0" smtClean="0"/>
              <a:t>Autor</a:t>
            </a:r>
            <a:r>
              <a:rPr lang="pt-BR" sz="4400" b="1" dirty="0" smtClean="0"/>
              <a:t>1, Autor2</a:t>
            </a:r>
            <a:endParaRPr lang="pt-BR" sz="4400" b="1" dirty="0"/>
          </a:p>
        </p:txBody>
      </p:sp>
      <p:sp>
        <p:nvSpPr>
          <p:cNvPr id="2066" name="Retângulo 1"/>
          <p:cNvSpPr>
            <a:spLocks noChangeArrowheads="1"/>
          </p:cNvSpPr>
          <p:nvPr/>
        </p:nvSpPr>
        <p:spPr bwMode="auto">
          <a:xfrm>
            <a:off x="853281" y="17426778"/>
            <a:ext cx="1446291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pt-BR" sz="4400" b="1" dirty="0" smtClean="0"/>
              <a:t>Texto</a:t>
            </a:r>
            <a:r>
              <a:rPr lang="en-US" sz="3800" b="1" dirty="0" smtClean="0">
                <a:latin typeface="+mn-lt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67" name="Retângulo 25"/>
          <p:cNvSpPr>
            <a:spLocks noChangeArrowheads="1"/>
          </p:cNvSpPr>
          <p:nvPr/>
        </p:nvSpPr>
        <p:spPr bwMode="auto">
          <a:xfrm>
            <a:off x="17077519" y="15982231"/>
            <a:ext cx="144938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pt-BR" sz="4400" b="1" dirty="0"/>
              <a:t>Texto</a:t>
            </a:r>
            <a:endParaRPr lang="pt-BR" sz="4400" dirty="0" smtClean="0"/>
          </a:p>
        </p:txBody>
      </p:sp>
      <p:sp>
        <p:nvSpPr>
          <p:cNvPr id="2068" name="Retângulo 26"/>
          <p:cNvSpPr>
            <a:spLocks noChangeArrowheads="1"/>
          </p:cNvSpPr>
          <p:nvPr/>
        </p:nvSpPr>
        <p:spPr bwMode="auto">
          <a:xfrm>
            <a:off x="853281" y="31965983"/>
            <a:ext cx="1473041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pt-BR" sz="4400" b="1" dirty="0" smtClean="0"/>
              <a:t>Texto</a:t>
            </a:r>
          </a:p>
        </p:txBody>
      </p:sp>
      <p:sp>
        <p:nvSpPr>
          <p:cNvPr id="2069" name="Retângulo 27"/>
          <p:cNvSpPr>
            <a:spLocks noChangeArrowheads="1"/>
          </p:cNvSpPr>
          <p:nvPr/>
        </p:nvSpPr>
        <p:spPr bwMode="auto">
          <a:xfrm>
            <a:off x="16946810" y="40203897"/>
            <a:ext cx="144938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ts val="0"/>
              </a:spcBef>
            </a:pPr>
            <a:r>
              <a:rPr lang="pt-BR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AGRADECIMENTOS</a:t>
            </a:r>
            <a:endParaRPr lang="pt-BR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70" name="Retângulo 28"/>
          <p:cNvSpPr>
            <a:spLocks noChangeArrowheads="1"/>
          </p:cNvSpPr>
          <p:nvPr/>
        </p:nvSpPr>
        <p:spPr bwMode="auto">
          <a:xfrm>
            <a:off x="17527042" y="37782588"/>
            <a:ext cx="144938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pt-BR" sz="2400" dirty="0">
                <a:latin typeface="+mn-lt"/>
                <a:cs typeface="Arial" panose="020B0604020202020204" pitchFamily="34" charset="0"/>
              </a:rPr>
              <a:t>Brasil , 2003. </a:t>
            </a:r>
            <a:r>
              <a:rPr lang="pt-BR" sz="2400" b="1" dirty="0">
                <a:latin typeface="+mn-lt"/>
                <a:cs typeface="Arial" panose="020B0604020202020204" pitchFamily="34" charset="0"/>
              </a:rPr>
              <a:t>RDC nº 360, de 23 de dezembro de 2003. </a:t>
            </a:r>
            <a:r>
              <a:rPr lang="pt-BR" sz="2400" dirty="0">
                <a:latin typeface="+mn-lt"/>
                <a:cs typeface="Arial" panose="020B0604020202020204" pitchFamily="34" charset="0"/>
              </a:rPr>
              <a:t>Aprova Regulamento Técnico sobre Rotulagem Nutricional de Alimentos Embalados, tornando obrigatória a rotulagem nutricional. Diário Oficial da União: Brasília, 26 de dezembro de 2003</a:t>
            </a:r>
            <a:r>
              <a:rPr lang="pt-BR" sz="2400" dirty="0" smtClean="0">
                <a:latin typeface="+mn-lt"/>
                <a:cs typeface="Arial" panose="020B0604020202020204" pitchFamily="34" charset="0"/>
              </a:rPr>
              <a:t>.</a:t>
            </a:r>
            <a:endParaRPr lang="pt-BR" sz="24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7056060" y="17642867"/>
            <a:ext cx="14493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sz="2800" b="1" dirty="0" smtClean="0"/>
              <a:t>Tabela 1 –</a:t>
            </a:r>
            <a:r>
              <a:rPr lang="pt-BR" sz="2800" dirty="0" smtClean="0"/>
              <a:t> Texto.</a:t>
            </a:r>
            <a:endParaRPr lang="pt-BR" sz="28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666357"/>
              </p:ext>
            </p:extLst>
          </p:nvPr>
        </p:nvGraphicFramePr>
        <p:xfrm>
          <a:off x="17147860" y="18430835"/>
          <a:ext cx="14197012" cy="3620105"/>
        </p:xfrm>
        <a:graphic>
          <a:graphicData uri="http://schemas.openxmlformats.org/drawingml/2006/table">
            <a:tbl>
              <a:tblPr firstRow="1" firstCol="1" bandRow="1"/>
              <a:tblGrid>
                <a:gridCol w="48489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283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201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665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43298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240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Aspectos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Avaliados</a:t>
                      </a:r>
                      <a:endParaRPr lang="pt-BR" sz="2800" dirty="0">
                        <a:effectLst/>
                        <a:latin typeface="+mn-lt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  <a:endParaRPr lang="pt-BR" sz="2800" dirty="0">
                        <a:effectLst/>
                        <a:latin typeface="+mn-lt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pt-BR" sz="2800" dirty="0">
                        <a:effectLst/>
                        <a:latin typeface="+mn-lt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y</a:t>
                      </a:r>
                      <a:endParaRPr lang="pt-BR" sz="2800" dirty="0">
                        <a:effectLst/>
                        <a:latin typeface="+mn-lt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pt-BR" sz="2800" dirty="0">
                        <a:effectLst/>
                        <a:latin typeface="+mn-lt"/>
                        <a:ea typeface="Times New Roman"/>
                        <a:cs typeface="Tahoma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40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Dados</a:t>
                      </a:r>
                      <a:endParaRPr lang="pt-BR" sz="2800" dirty="0">
                        <a:effectLst/>
                        <a:latin typeface="+mn-lt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19</a:t>
                      </a:r>
                      <a:endParaRPr lang="pt-BR" sz="2800" dirty="0">
                        <a:effectLst/>
                        <a:latin typeface="+mn-lt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90,48</a:t>
                      </a:r>
                      <a:endParaRPr lang="pt-BR" sz="2800" dirty="0">
                        <a:effectLst/>
                        <a:latin typeface="+mn-lt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pt-BR" sz="2800">
                        <a:effectLst/>
                        <a:latin typeface="+mn-lt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9,52</a:t>
                      </a:r>
                      <a:endParaRPr lang="pt-BR" sz="2800">
                        <a:effectLst/>
                        <a:latin typeface="+mn-lt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40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n-lt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n-lt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n-lt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n-lt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800">
                        <a:effectLst/>
                        <a:latin typeface="+mn-lt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40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n-lt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n-lt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n-lt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n-lt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n-lt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240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n-lt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n-lt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n-lt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n-lt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n-lt"/>
                        <a:ea typeface="Times New Roman"/>
                        <a:cs typeface="Tahoma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7056060" y="22097445"/>
            <a:ext cx="7246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Legenda</a:t>
            </a:r>
            <a:endParaRPr lang="pt-BR" sz="2800" dirty="0"/>
          </a:p>
        </p:txBody>
      </p:sp>
      <p:sp>
        <p:nvSpPr>
          <p:cNvPr id="33" name="Retângulo 25"/>
          <p:cNvSpPr>
            <a:spLocks noChangeArrowheads="1"/>
          </p:cNvSpPr>
          <p:nvPr/>
        </p:nvSpPr>
        <p:spPr bwMode="auto">
          <a:xfrm>
            <a:off x="16934247" y="22904735"/>
            <a:ext cx="1473750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pt-BR" sz="4400" b="1" dirty="0" smtClean="0"/>
              <a:t>Texto</a:t>
            </a:r>
          </a:p>
        </p:txBody>
      </p:sp>
      <p:sp>
        <p:nvSpPr>
          <p:cNvPr id="9" name="Retângulo 8"/>
          <p:cNvSpPr/>
          <p:nvPr/>
        </p:nvSpPr>
        <p:spPr>
          <a:xfrm>
            <a:off x="17283415" y="31965983"/>
            <a:ext cx="144097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b="1" dirty="0" err="1" smtClean="0"/>
              <a:t>Texto</a:t>
            </a:r>
            <a:endParaRPr lang="pt-BR" sz="4400" b="1" dirty="0"/>
          </a:p>
        </p:txBody>
      </p:sp>
      <p:grpSp>
        <p:nvGrpSpPr>
          <p:cNvPr id="18" name="Agrupar 17"/>
          <p:cNvGrpSpPr/>
          <p:nvPr/>
        </p:nvGrpSpPr>
        <p:grpSpPr>
          <a:xfrm>
            <a:off x="16642081" y="29631534"/>
            <a:ext cx="15175722" cy="1876711"/>
            <a:chOff x="17354883" y="29631534"/>
            <a:chExt cx="14462919" cy="1876711"/>
          </a:xfrm>
        </p:grpSpPr>
        <p:sp>
          <p:nvSpPr>
            <p:cNvPr id="45" name="Retângulo com Canto Diagonal Aparado 44"/>
            <p:cNvSpPr/>
            <p:nvPr/>
          </p:nvSpPr>
          <p:spPr>
            <a:xfrm>
              <a:off x="17354883" y="29631534"/>
              <a:ext cx="14462919" cy="1876711"/>
            </a:xfrm>
            <a:prstGeom prst="snip2DiagRect">
              <a:avLst/>
            </a:prstGeom>
            <a:solidFill>
              <a:srgbClr val="0CE4DF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5" name="CaixaDeTexto 34"/>
            <p:cNvSpPr txBox="1"/>
            <p:nvPr/>
          </p:nvSpPr>
          <p:spPr>
            <a:xfrm>
              <a:off x="17799156" y="29851625"/>
              <a:ext cx="9401175" cy="13239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8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CONCLUSÃO</a:t>
              </a:r>
              <a:endParaRPr lang="pt-B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  <p:sp>
        <p:nvSpPr>
          <p:cNvPr id="8" name="CaixaDeTexto 7"/>
          <p:cNvSpPr txBox="1"/>
          <p:nvPr/>
        </p:nvSpPr>
        <p:spPr>
          <a:xfrm>
            <a:off x="29695422" y="10477630"/>
            <a:ext cx="212591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dirty="0" smtClean="0"/>
              <a:t>Logo do seu </a:t>
            </a:r>
            <a:r>
              <a:rPr lang="pt-BR" sz="2500" dirty="0" err="1" smtClean="0"/>
              <a:t>Cursoou</a:t>
            </a:r>
            <a:r>
              <a:rPr lang="pt-BR" sz="2500" dirty="0" smtClean="0"/>
              <a:t> </a:t>
            </a:r>
            <a:r>
              <a:rPr lang="pt-BR" sz="2500" dirty="0" err="1" smtClean="0"/>
              <a:t>rograma</a:t>
            </a:r>
            <a:r>
              <a:rPr lang="pt-BR" sz="2500" dirty="0" smtClean="0"/>
              <a:t> </a:t>
            </a:r>
            <a:r>
              <a:rPr lang="pt-BR" sz="2500" dirty="0" smtClean="0"/>
              <a:t>de Pós Graduação</a:t>
            </a:r>
            <a:endParaRPr lang="pt-BR" sz="2500" dirty="0"/>
          </a:p>
        </p:txBody>
      </p:sp>
      <p:sp>
        <p:nvSpPr>
          <p:cNvPr id="41" name="CaixaDeTexto 40"/>
          <p:cNvSpPr txBox="1"/>
          <p:nvPr/>
        </p:nvSpPr>
        <p:spPr>
          <a:xfrm>
            <a:off x="123896" y="8987896"/>
            <a:ext cx="32201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/>
              <a:t>Logo da Universidade</a:t>
            </a:r>
            <a:endParaRPr lang="pt-BR" sz="4000" b="1" dirty="0"/>
          </a:p>
        </p:txBody>
      </p:sp>
      <p:cxnSp>
        <p:nvCxnSpPr>
          <p:cNvPr id="24" name="Conector reto 23"/>
          <p:cNvCxnSpPr/>
          <p:nvPr/>
        </p:nvCxnSpPr>
        <p:spPr>
          <a:xfrm flipH="1" flipV="1">
            <a:off x="16934247" y="41026080"/>
            <a:ext cx="14450563" cy="38100"/>
          </a:xfrm>
          <a:prstGeom prst="line">
            <a:avLst/>
          </a:prstGeom>
          <a:ln>
            <a:solidFill>
              <a:srgbClr val="0CE4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tângulo 51"/>
          <p:cNvSpPr/>
          <p:nvPr/>
        </p:nvSpPr>
        <p:spPr>
          <a:xfrm>
            <a:off x="17283415" y="41250529"/>
            <a:ext cx="147375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b="1" dirty="0" err="1" smtClean="0"/>
              <a:t>Texto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ou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logotipo</a:t>
            </a:r>
            <a:endParaRPr lang="pt-BR" sz="4400" b="1" dirty="0"/>
          </a:p>
        </p:txBody>
      </p:sp>
      <p:pic>
        <p:nvPicPr>
          <p:cNvPr id="25" name="Imagem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12" y="44966"/>
            <a:ext cx="32351175" cy="7430661"/>
          </a:xfrm>
          <a:prstGeom prst="rect">
            <a:avLst/>
          </a:prstGeom>
        </p:spPr>
      </p:pic>
      <p:cxnSp>
        <p:nvCxnSpPr>
          <p:cNvPr id="3" name="Conector reto 2"/>
          <p:cNvCxnSpPr/>
          <p:nvPr/>
        </p:nvCxnSpPr>
        <p:spPr>
          <a:xfrm>
            <a:off x="15995099" y="13852420"/>
            <a:ext cx="0" cy="28705280"/>
          </a:xfrm>
          <a:prstGeom prst="line">
            <a:avLst/>
          </a:prstGeom>
          <a:ln w="76200">
            <a:solidFill>
              <a:srgbClr val="0CE4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</TotalTime>
  <Words>103</Words>
  <Application>Microsoft Office PowerPoint</Application>
  <PresentationFormat>Personalizar</PresentationFormat>
  <Paragraphs>31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André</dc:creator>
  <cp:lastModifiedBy>Luciana</cp:lastModifiedBy>
  <cp:revision>46</cp:revision>
  <dcterms:created xsi:type="dcterms:W3CDTF">2016-06-28T12:05:18Z</dcterms:created>
  <dcterms:modified xsi:type="dcterms:W3CDTF">2018-08-10T11:43:06Z</dcterms:modified>
</cp:coreProperties>
</file>